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sldIdLst>
    <p:sldId id="256" r:id="rId5"/>
    <p:sldId id="284" r:id="rId6"/>
    <p:sldId id="280" r:id="rId7"/>
    <p:sldId id="266" r:id="rId8"/>
    <p:sldId id="257" r:id="rId9"/>
    <p:sldId id="258" r:id="rId10"/>
    <p:sldId id="259" r:id="rId11"/>
    <p:sldId id="282" r:id="rId12"/>
    <p:sldId id="260" r:id="rId13"/>
    <p:sldId id="261" r:id="rId14"/>
    <p:sldId id="263" r:id="rId15"/>
    <p:sldId id="262" r:id="rId16"/>
    <p:sldId id="264" r:id="rId17"/>
    <p:sldId id="283" r:id="rId18"/>
    <p:sldId id="268" r:id="rId19"/>
    <p:sldId id="269" r:id="rId20"/>
    <p:sldId id="277" r:id="rId21"/>
    <p:sldId id="271" r:id="rId22"/>
    <p:sldId id="273" r:id="rId23"/>
    <p:sldId id="272" r:id="rId24"/>
    <p:sldId id="274" r:id="rId25"/>
    <p:sldId id="276" r:id="rId26"/>
    <p:sldId id="275" r:id="rId27"/>
    <p:sldId id="270" r:id="rId28"/>
    <p:sldId id="281" r:id="rId29"/>
    <p:sldId id="285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D5B3-ABBB-44D0-AAAF-4BFFD86378B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87E7-F90B-4A4D-A6D7-CFE2FC6E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depth teaching about the plates and their movement will occur in the next essential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movement</a:t>
            </a:r>
            <a:r>
              <a:rPr lang="en-US" baseline="0" dirty="0" smtClean="0"/>
              <a:t> of the lithospheric plates and the convection currents will be covered more in-depth during the next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9E-B6DD-4160-8C0F-4ADFD49E59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373B-85BE-402B-9988-69F3DFC2E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37B7-E6E9-4235-857C-0B7793AD6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2887-9B96-4C05-B851-1C132D823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8103-E34F-40F7-BF49-75CFDE312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DC5-2E29-45A0-93D5-B87DAF5C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7C01-150F-4DD3-BA83-A9E3D6301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D79-EC1F-4B00-8A92-ACBE28EE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B08-F00E-41EE-98D3-D75FE822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905-AF8A-4DDA-A13F-FF8564AC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EE28-E88B-42C1-A548-95D66429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1115-A723-47D8-9D79-AAE4BA60FA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x2wLyagk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327457" cy="5592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00" y="103187"/>
            <a:ext cx="86106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/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Layers of the Earth</a:t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   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Ms. Edwards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Solid but capable of flow (like hot asphalt or fudge)</a:t>
            </a:r>
          </a:p>
          <a:p>
            <a:r>
              <a:rPr lang="en-US" dirty="0" smtClean="0"/>
              <a:t>Thickest layer of the Earth (making up 70% of the Earth’s mass)</a:t>
            </a:r>
          </a:p>
          <a:p>
            <a:r>
              <a:rPr lang="en-US" dirty="0" smtClean="0"/>
              <a:t>The hot material (magma) in the mantle rises to the top of the mantle, cools, then sinks, reheats, and rises again. These convection currents cause changes in the Earth’s surface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76620" y="228600"/>
            <a:ext cx="6167380" cy="2312256"/>
            <a:chOff x="2976620" y="228600"/>
            <a:chExt cx="6167380" cy="23122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20" y="228600"/>
              <a:ext cx="6167380" cy="231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697107" y="304800"/>
              <a:ext cx="5134068" cy="1924110"/>
              <a:chOff x="5196242" y="-3479285"/>
              <a:chExt cx="5134068" cy="19241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13935" y="-3479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Upper Mantle</a:t>
                </a:r>
                <a:endParaRPr lang="en-US" sz="20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80635" y="-2945885"/>
                <a:ext cx="2016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Convection</a:t>
                </a:r>
                <a:br>
                  <a:rPr lang="en-US" sz="2400" b="1" dirty="0" smtClean="0"/>
                </a:br>
                <a:r>
                  <a:rPr lang="en-US" sz="2400" b="1" dirty="0" smtClean="0"/>
                  <a:t>Currents</a:t>
                </a:r>
                <a:endParaRPr lang="en-US" sz="2400" b="1" dirty="0"/>
              </a:p>
            </p:txBody>
          </p:sp>
          <p:pic>
            <p:nvPicPr>
              <p:cNvPr id="7" name="Picture 6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242" y="-2847889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6125" y="-2855556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501510" y="-27533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Middle 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Mantle</a:t>
                </a:r>
                <a:endParaRPr lang="en-US" sz="2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61535" y="-1955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Lower Mantle</a:t>
                </a:r>
                <a:endParaRPr lang="en-US" sz="20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819400" cy="1143000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Mantle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2433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9735"/>
            <a:ext cx="3275129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54" y="4699535"/>
            <a:ext cx="5334000" cy="2133600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Core</a:t>
            </a:r>
            <a:endParaRPr lang="en-US" sz="13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4" y="373419"/>
            <a:ext cx="4065069" cy="48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39313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7564" y="279934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Inner</a:t>
            </a:r>
            <a:br>
              <a:rPr lang="en-US" sz="3600" b="1" dirty="0" smtClean="0"/>
            </a:br>
            <a:r>
              <a:rPr lang="en-US" sz="3600" b="1" dirty="0" smtClean="0"/>
              <a:t>Core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3954" y="68579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Outer</a:t>
            </a:r>
            <a:br>
              <a:rPr lang="en-US" sz="3600" b="1" dirty="0" smtClean="0"/>
            </a:br>
            <a:r>
              <a:rPr lang="en-US" sz="3600" b="1" dirty="0" smtClean="0"/>
              <a:t>Core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7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3703"/>
            <a:ext cx="4267200" cy="21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09800" cy="26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743200" cy="177541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Outer </a:t>
            </a:r>
            <a:br>
              <a:rPr lang="en-US" sz="5400" b="1" dirty="0" smtClean="0"/>
            </a:br>
            <a:r>
              <a:rPr lang="en-US" sz="5400" b="1" dirty="0" smtClean="0"/>
              <a:t>Core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505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Molten (liquid) metal that is about 4,700°C (8,500°F)</a:t>
            </a:r>
          </a:p>
          <a:p>
            <a:r>
              <a:rPr lang="en-US" sz="3600" dirty="0" smtClean="0"/>
              <a:t>Located about 1,800 miles beneath the crust and is about 1,400 miles thick</a:t>
            </a:r>
          </a:p>
          <a:p>
            <a:r>
              <a:rPr lang="en-US" sz="3600" dirty="0" smtClean="0"/>
              <a:t>Composed of the melted metals nickel and iron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2362200"/>
          </a:xfrm>
        </p:spPr>
        <p:txBody>
          <a:bodyPr>
            <a:noAutofit/>
          </a:bodyPr>
          <a:lstStyle/>
          <a:p>
            <a:r>
              <a:rPr lang="en-US" sz="8500" b="1" dirty="0" smtClean="0"/>
              <a:t>Inner </a:t>
            </a:r>
            <a:br>
              <a:rPr lang="en-US" sz="8500" b="1" dirty="0" smtClean="0"/>
            </a:br>
            <a:r>
              <a:rPr lang="en-US" sz="8500" b="1" dirty="0" smtClean="0"/>
              <a:t>Core</a:t>
            </a:r>
            <a:endParaRPr lang="en-US" sz="8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657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Solid sphere composed mostly of iron</a:t>
            </a:r>
          </a:p>
          <a:p>
            <a:r>
              <a:rPr lang="en-US" sz="3100" dirty="0" smtClean="0"/>
              <a:t>It is believed to be as hot as 6,650°C (12,000°F)</a:t>
            </a:r>
          </a:p>
          <a:p>
            <a:r>
              <a:rPr lang="en-US" sz="3100" dirty="0" smtClean="0"/>
              <a:t>Heat in the core is probably generated by the radioactive decay of uranium and other elements</a:t>
            </a:r>
          </a:p>
          <a:p>
            <a:r>
              <a:rPr lang="en-US" sz="3100" dirty="0" smtClean="0"/>
              <a:t>It is solid because of the pressure from the outer core, mantle, and crust compressing it tremendously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6203"/>
            <a:ext cx="2178050" cy="24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25" y="454794"/>
            <a:ext cx="3581400" cy="23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5" y="3810000"/>
            <a:ext cx="8686800" cy="259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Earth is like a peach or a boiled egg. 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381000"/>
            <a:ext cx="8527119" cy="3276600"/>
            <a:chOff x="152400" y="381000"/>
            <a:chExt cx="8527119" cy="3276600"/>
          </a:xfrm>
        </p:grpSpPr>
        <p:pic>
          <p:nvPicPr>
            <p:cNvPr id="29698" name="Picture 2" descr="http://www.thealmagest.com/wp-content/uploads/2014/02/Ear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58" y="381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http://bulknaturalfoods.com/wp-content/uploads/2012/06/all-star-peach-sliced-2011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2678158" cy="211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http://www.hellawella.com/sites/hellawella.com/files/2012/04/Eats_HardBoiledEg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105200"/>
              <a:ext cx="2354919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1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248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2512" y="1095375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Inner Core</a:t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Solid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Outer Core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Liquid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39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Mantle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29000" y="1600200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05966" y="113899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Crust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28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Lithosphere – Crust and Upper Layer of the Mantle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31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Layer of the Mantle (asthenosphere) that consists of hot rock of tar-like consistency, which slowly moves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3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2324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04800"/>
            <a:ext cx="8229600" cy="2362200"/>
          </a:xfrm>
        </p:spPr>
        <p:txBody>
          <a:bodyPr/>
          <a:lstStyle/>
          <a:p>
            <a:r>
              <a:rPr lang="en-US" sz="3600" dirty="0" smtClean="0"/>
              <a:t>The lithosphere (crust and upper mantle) is divided into separate plates which move very slowly in response to the “</a:t>
            </a:r>
            <a:r>
              <a:rPr lang="en-US" sz="3600" dirty="0" err="1" smtClean="0"/>
              <a:t>convecting</a:t>
            </a:r>
            <a:r>
              <a:rPr lang="en-US" sz="3600" dirty="0" smtClean="0"/>
              <a:t>” part of the mantle.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79107" y="3200400"/>
            <a:ext cx="7650697" cy="3187530"/>
            <a:chOff x="879107" y="3200400"/>
            <a:chExt cx="7650697" cy="3187530"/>
          </a:xfrm>
        </p:grpSpPr>
        <p:pic>
          <p:nvPicPr>
            <p:cNvPr id="24578" name="Picture 2" descr="http://briandiv4.weebly.com/uploads/9/7/8/3/9783419/2471334.jpg?13238118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07" y="3200400"/>
              <a:ext cx="2876550" cy="3187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4.bp.blogspot.com/-2pAYJA5ZD9w/T3xL3yeN5jI/AAAAAAAAAbU/KT2CVl4K-7Y/s320/convection+under+lithosphere+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42" y="3374457"/>
              <a:ext cx="4017962" cy="301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0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49362"/>
          </a:xfrm>
        </p:spPr>
        <p:txBody>
          <a:bodyPr/>
          <a:lstStyle/>
          <a:p>
            <a:r>
              <a:rPr lang="en-US" sz="4800" b="1" dirty="0" smtClean="0">
                <a:latin typeface="Calibri" pitchFamily="34" charset="0"/>
              </a:rPr>
              <a:t>What do these two images tell us about the layers of the Earth?</a:t>
            </a:r>
            <a:endParaRPr lang="en-US" sz="4800" b="1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72" y="1828800"/>
            <a:ext cx="9135979" cy="4953000"/>
            <a:chOff x="27272" y="1828800"/>
            <a:chExt cx="9135979" cy="4953000"/>
          </a:xfrm>
        </p:grpSpPr>
        <p:pic>
          <p:nvPicPr>
            <p:cNvPr id="7170" name="Picture 2" descr="http://blogs.discovermagazine.com/d-brief/files/2013/04/earthlay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" y="1828800"/>
              <a:ext cx="3706829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files.geglobalresearch.com/wp-content/uploads/2011/08/earth-co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51" y="2291685"/>
              <a:ext cx="5334000" cy="40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iles.geglobalresearch.com/wp-content/uploads/2011/08/earth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60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 smtClean="0">
                <a:latin typeface="Calibri" pitchFamily="34" charset="0"/>
              </a:rPr>
              <a:t>Temperature</a:t>
            </a:r>
            <a:br>
              <a:rPr lang="en-US" sz="5400" b="1" dirty="0" smtClean="0">
                <a:latin typeface="Calibri" pitchFamily="34" charset="0"/>
              </a:rPr>
            </a:br>
            <a:r>
              <a:rPr lang="en-US" sz="5400" b="1" dirty="0" smtClean="0">
                <a:latin typeface="Calibri" pitchFamily="34" charset="0"/>
              </a:rPr>
              <a:t>increases as depth increases</a:t>
            </a:r>
            <a:endParaRPr lang="en-US" sz="5400" b="1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9600" y="3276600"/>
            <a:ext cx="0" cy="23622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4191000"/>
            <a:ext cx="381000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2286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Watch the movie trailer for Journey to the Center of the Earth. Identify characteristics that you think are true and those you think are not true.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28" y="2590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https://</a:t>
            </a:r>
            <a:r>
              <a:rPr lang="en-US" sz="4000" dirty="0" smtClean="0">
                <a:hlinkClick r:id="rId3"/>
              </a:rPr>
              <a:t>www.youtube.com/watch?v=rQx2wLyagk4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3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1" y="152400"/>
            <a:ext cx="8495899" cy="2133600"/>
          </a:xfrm>
        </p:spPr>
        <p:txBody>
          <a:bodyPr/>
          <a:lstStyle/>
          <a:p>
            <a:r>
              <a:rPr lang="en-US" sz="3600" dirty="0" smtClean="0"/>
              <a:t>Look at the information in the graph and table below. What’s the relationship between depth and density/pressure?</a:t>
            </a:r>
            <a:endParaRPr lang="en-US" sz="3600" dirty="0"/>
          </a:p>
        </p:txBody>
      </p:sp>
      <p:pic>
        <p:nvPicPr>
          <p:cNvPr id="7172" name="Picture 4" descr="http://www.bath.ac.uk/physics/images/pressure_vs_depth_below_the_earths_cr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" y="3581400"/>
            <a:ext cx="3505200" cy="27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iffsnotes.com/sciences/astronomy/earth-and-its-moon/~/media/2AE20E5F6ED648A2BEF9ED68CFBAF111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5" y="2438400"/>
            <a:ext cx="5029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 smtClean="0">
                <a:latin typeface="Calibri" pitchFamily="34" charset="0"/>
              </a:rPr>
              <a:t>Density and Pressure</a:t>
            </a:r>
            <a:br>
              <a:rPr lang="en-US" sz="5400" b="1" dirty="0" smtClean="0">
                <a:latin typeface="Calibri" pitchFamily="34" charset="0"/>
              </a:rPr>
            </a:br>
            <a:r>
              <a:rPr lang="en-US" sz="5400" b="1" dirty="0" smtClean="0">
                <a:latin typeface="Calibri" pitchFamily="34" charset="0"/>
              </a:rPr>
              <a:t>increase as depth increases</a:t>
            </a:r>
            <a:endParaRPr lang="en-US" sz="5400" b="1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2438400"/>
            <a:ext cx="0" cy="35814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905000"/>
            <a:ext cx="3961549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777" y="5838524"/>
            <a:ext cx="3581400" cy="990600"/>
          </a:xfrm>
        </p:spPr>
        <p:txBody>
          <a:bodyPr/>
          <a:lstStyle/>
          <a:p>
            <a:r>
              <a:rPr lang="en-US" sz="2000" dirty="0" smtClean="0"/>
              <a:t>Add this statement to the arrow going down on your foldable.</a:t>
            </a:r>
            <a:endParaRPr lang="en-US" sz="2000" dirty="0"/>
          </a:p>
        </p:txBody>
      </p:sp>
      <p:sp>
        <p:nvSpPr>
          <p:cNvPr id="3" name="Down Arrow 2"/>
          <p:cNvSpPr/>
          <p:nvPr/>
        </p:nvSpPr>
        <p:spPr>
          <a:xfrm>
            <a:off x="1524000" y="228600"/>
            <a:ext cx="6705600" cy="652272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2444" y="2590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Temperature, </a:t>
            </a:r>
          </a:p>
          <a:p>
            <a:pPr algn="ctr"/>
            <a:r>
              <a:rPr lang="en-US" sz="3600" b="1" dirty="0" smtClean="0">
                <a:latin typeface="Calibri" pitchFamily="34" charset="0"/>
              </a:rPr>
              <a:t>Density and Pressure increases as depth increases</a:t>
            </a:r>
            <a:endParaRPr lang="en-US" sz="4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133600"/>
          </a:xfrm>
        </p:spPr>
        <p:txBody>
          <a:bodyPr/>
          <a:lstStyle/>
          <a:p>
            <a:r>
              <a:rPr lang="en-US" sz="4000" dirty="0" smtClean="0"/>
              <a:t>Which layer of the Earth has the greatest temperature, pressure, and density?</a:t>
            </a:r>
            <a:endParaRPr lang="en-US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578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Core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201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5029200" cy="297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 earth is layered with a lithosphere (crust and uppermost mantle), </a:t>
            </a:r>
            <a:r>
              <a:rPr lang="en-US" sz="3600" b="1" dirty="0" err="1" smtClean="0"/>
              <a:t>convecting</a:t>
            </a:r>
            <a:r>
              <a:rPr lang="en-US" sz="3600" b="1" dirty="0" smtClean="0"/>
              <a:t> mantle, and </a:t>
            </a:r>
            <a:br>
              <a:rPr lang="en-US" sz="3600" b="1" dirty="0" smtClean="0"/>
            </a:br>
            <a:r>
              <a:rPr lang="en-US" sz="3600" b="1" dirty="0" smtClean="0"/>
              <a:t>a dense metallic core.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8" y="2209800"/>
            <a:ext cx="3460928" cy="34672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684" y="46525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u="sng" dirty="0" smtClean="0">
                <a:solidFill>
                  <a:prstClr val="black"/>
                </a:solidFill>
              </a:rPr>
              <a:t>Summary</a:t>
            </a:r>
            <a:endParaRPr lang="en-US" sz="4000" b="1" u="sng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484" y="6096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46648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Pressure, temperature, and density increases as depth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114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Layers of the Earth Review</a:t>
            </a:r>
            <a:endParaRPr lang="en-US" sz="5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06006"/>
              </p:ext>
            </p:extLst>
          </p:nvPr>
        </p:nvGraphicFramePr>
        <p:xfrm>
          <a:off x="2438400" y="13716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371600"/>
                        <a:ext cx="3886200" cy="5029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8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810000" cy="1981200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Summarizing Strategy</a:t>
            </a:r>
            <a:endParaRPr lang="en-US" sz="5400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92667"/>
              </p:ext>
            </p:extLst>
          </p:nvPr>
        </p:nvGraphicFramePr>
        <p:xfrm>
          <a:off x="4419600" y="762000"/>
          <a:ext cx="4343400" cy="5620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762000"/>
                        <a:ext cx="4343400" cy="56208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2362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Essential Question:</a:t>
            </a:r>
            <a:br>
              <a:rPr lang="en-US" sz="5400" b="1" dirty="0" smtClean="0"/>
            </a:br>
            <a:r>
              <a:rPr lang="en-US" sz="5400" b="1" dirty="0" smtClean="0"/>
              <a:t>How are layers of the Earth different from one another?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Standard: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S6E5a. Compare and contrast the Earth’s crust, mantle, and core including temperature, density, and composition.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arth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5182" r="3125" b="2841"/>
          <a:stretch>
            <a:fillRect/>
          </a:stretch>
        </p:blipFill>
        <p:spPr bwMode="auto">
          <a:xfrm>
            <a:off x="3548231" y="1513726"/>
            <a:ext cx="5595769" cy="53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  <a:ea typeface="+mn-ea"/>
                <a:cs typeface="+mn-cs"/>
              </a:rPr>
              <a:t>The Earth is made up of 3 main layers: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Crust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Mantle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Core</a:t>
            </a:r>
            <a: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Use the Layers of the Earth Foldable to take notes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8215"/>
            <a:ext cx="39808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5334000" cy="2133600"/>
          </a:xfrm>
        </p:spPr>
        <p:txBody>
          <a:bodyPr>
            <a:noAutofit/>
          </a:bodyPr>
          <a:lstStyle/>
          <a:p>
            <a:r>
              <a:rPr lang="en-US" sz="16600" b="1" dirty="0" smtClean="0"/>
              <a:t>Crust</a:t>
            </a:r>
            <a:endParaRPr lang="en-US" sz="1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52507" y="110999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Ocean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990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Land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 rot="20736102">
            <a:off x="934715" y="2997595"/>
            <a:ext cx="20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Oceanic Crust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594370">
            <a:off x="3874120" y="2997595"/>
            <a:ext cx="271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Continental Crust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75" y="4036795"/>
            <a:ext cx="2401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321518"/>
            <a:ext cx="8556037" cy="3505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Thinnest layer of the Earth that ranges from only 2 miles in some areas of the ocean floor to 75 miles deep under mountains</a:t>
            </a:r>
          </a:p>
          <a:p>
            <a:r>
              <a:rPr lang="en-US" sz="2800" dirty="0" smtClean="0"/>
              <a:t>Made up of large amounts of silicon and aluminum</a:t>
            </a:r>
          </a:p>
          <a:p>
            <a:r>
              <a:rPr lang="en-US" sz="2800" dirty="0" smtClean="0"/>
              <a:t>Two types of crust: oceanic crust and continental crust</a:t>
            </a:r>
          </a:p>
          <a:p>
            <a:r>
              <a:rPr lang="en-US" sz="2800" dirty="0" smtClean="0"/>
              <a:t>Composed of plates on which the continents and oceans rest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5563" y="304800"/>
            <a:ext cx="8658185" cy="2642937"/>
            <a:chOff x="128606" y="-87431"/>
            <a:chExt cx="8658185" cy="26429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06" y="-87431"/>
              <a:ext cx="8658185" cy="2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71025" y="52615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Ocean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74343" y="48500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Land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1067449">
              <a:off x="771061" y="1658949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Oceanic Crust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459797">
              <a:off x="3973682" y="1664958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Continental Crust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38897" y="0"/>
            <a:ext cx="2672481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Crust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3061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The Earth’s crust is like the skin of an apple.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0"/>
            <a:ext cx="7543799" cy="3810000"/>
            <a:chOff x="914400" y="0"/>
            <a:chExt cx="7543799" cy="3810000"/>
          </a:xfrm>
        </p:grpSpPr>
        <p:pic>
          <p:nvPicPr>
            <p:cNvPr id="28674" name="Picture 2" descr="http://www.efoodsdirect.com/media/catalog/product/cache/1/image/9df78eab33525d08d6e5fb8d27136e95/a/p/apples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380999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https://encrypted-tbn0.gstatic.com/images?q=tbn:ANd9GcTPp7vjqZD-iSmrND5K41NLRJW8zmtjLuGK0IPvqcb-o7TjyiNY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85800"/>
              <a:ext cx="29718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4876800" cy="18288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Mantle</a:t>
            </a:r>
            <a:endParaRPr lang="en-US" sz="115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5" y="1483871"/>
            <a:ext cx="1219200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50741"/>
            <a:ext cx="1219200" cy="13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53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Upper Mantle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4185" y="3200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Lower Mantle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83898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Middle </a:t>
            </a:r>
            <a:br>
              <a:rPr lang="en-US" sz="2800" b="1" dirty="0" smtClean="0"/>
            </a:br>
            <a:r>
              <a:rPr lang="en-US" sz="2800" b="1" dirty="0" smtClean="0"/>
              <a:t>Mantle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26907" y="162829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Convection</a:t>
            </a:r>
            <a:br>
              <a:rPr lang="en-US" sz="2800" b="1" dirty="0" smtClean="0"/>
            </a:br>
            <a:r>
              <a:rPr lang="en-US" sz="2800" b="1" dirty="0" smtClean="0"/>
              <a:t>Currents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46" y="4267200"/>
            <a:ext cx="2133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611</Words>
  <Application>Microsoft Office PowerPoint</Application>
  <PresentationFormat>On-screen Show (4:3)</PresentationFormat>
  <Paragraphs>83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Office Theme</vt:lpstr>
      <vt:lpstr>Default Design</vt:lpstr>
      <vt:lpstr>1_Office Theme</vt:lpstr>
      <vt:lpstr>2_Office Theme</vt:lpstr>
      <vt:lpstr>Acrobat Document</vt:lpstr>
      <vt:lpstr> Layers of the Earth                              Ms. Edwards</vt:lpstr>
      <vt:lpstr>Watch the movie trailer for Journey to the Center of the Earth. Identify characteristics that you think are true and those you think are not true. </vt:lpstr>
      <vt:lpstr>Essential Question: How are layers of the Earth different from one another?</vt:lpstr>
      <vt:lpstr>The Earth is made up of 3 main layers:</vt:lpstr>
      <vt:lpstr>Use the Layers of the Earth Foldable to take notes</vt:lpstr>
      <vt:lpstr>Crust</vt:lpstr>
      <vt:lpstr>Crust</vt:lpstr>
      <vt:lpstr>The Earth’s crust is like the skin of an apple. </vt:lpstr>
      <vt:lpstr>Mantle</vt:lpstr>
      <vt:lpstr>Mantle</vt:lpstr>
      <vt:lpstr>Core</vt:lpstr>
      <vt:lpstr>Outer  Core</vt:lpstr>
      <vt:lpstr>Inner  Core</vt:lpstr>
      <vt:lpstr>The Earth is like a peach or a boiled egg. </vt:lpstr>
      <vt:lpstr>PowerPoint Presentation</vt:lpstr>
      <vt:lpstr>PowerPoint Presentation</vt:lpstr>
      <vt:lpstr>The lithosphere (crust and upper mantle) is divided into separate plates which move very slowly in response to the “convecting” part of the mantle.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Add this statement to the arrow going down on your foldable.</vt:lpstr>
      <vt:lpstr>Which layer of the Earth has the greatest temperature, pressure, and density?</vt:lpstr>
      <vt:lpstr>The earth is layered with a lithosphere (crust and uppermost mantle), convecting mantle, and  a dense metallic core. </vt:lpstr>
      <vt:lpstr>PowerPoint Presentation</vt:lpstr>
      <vt:lpstr>Layers of the Earth Review</vt:lpstr>
      <vt:lpstr>Summarizing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61</cp:revision>
  <dcterms:created xsi:type="dcterms:W3CDTF">2014-12-04T17:58:13Z</dcterms:created>
  <dcterms:modified xsi:type="dcterms:W3CDTF">2021-09-13T13:23:24Z</dcterms:modified>
</cp:coreProperties>
</file>